
<file path=[Content_Types].xml><?xml version="1.0" encoding="utf-8"?>
<Types xmlns="http://schemas.openxmlformats.org/package/2006/content-types">
  <Default Extension="jpeg" ContentType="image/jpeg"/>
  <Default Extension="JPG" ContentType="image/.jpg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media/image17.svg" ContentType="image/svg+xml"/>
  <Override PartName="/ppt/media/image5.svg" ContentType="image/svg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</p:sldIdLst>
  <p:sldSz cx="18288000" cy="10287000"/>
  <p:notesSz cx="6858000" cy="9144000"/>
  <p:embeddedFontLst>
    <p:embeddedFont>
      <p:font typeface="Canva Sans" panose="020B0503030501040103"/>
      <p:regular r:id="rId18"/>
    </p:embeddedFont>
    <p:embeddedFont>
      <p:font typeface="Canva Sans Bold" panose="020B0803030501040103"/>
      <p:bold r:id="rId19"/>
    </p:embeddedFont>
    <p:embeddedFont>
      <p:font typeface="Calibri" panose="020F0502020204030204" charset="0"/>
      <p:regular r:id="rId20"/>
      <p:bold r:id="rId21"/>
      <p:italic r:id="rId22"/>
      <p:boldItalic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3" Type="http://schemas.openxmlformats.org/officeDocument/2006/relationships/font" Target="fonts/font6.fntdata"/><Relationship Id="rId22" Type="http://schemas.openxmlformats.org/officeDocument/2006/relationships/font" Target="fonts/font5.fntdata"/><Relationship Id="rId21" Type="http://schemas.openxmlformats.org/officeDocument/2006/relationships/font" Target="fonts/font4.fntdata"/><Relationship Id="rId20" Type="http://schemas.openxmlformats.org/officeDocument/2006/relationships/font" Target="fonts/font3.fntdata"/><Relationship Id="rId2" Type="http://schemas.openxmlformats.org/officeDocument/2006/relationships/theme" Target="theme/theme1.xml"/><Relationship Id="rId19" Type="http://schemas.openxmlformats.org/officeDocument/2006/relationships/font" Target="fonts/font2.fntdata"/><Relationship Id="rId18" Type="http://schemas.openxmlformats.org/officeDocument/2006/relationships/font" Target="fonts/font1.fntdata"/><Relationship Id="rId17" Type="http://schemas.openxmlformats.org/officeDocument/2006/relationships/tableStyles" Target="tableStyles.xml"/><Relationship Id="rId16" Type="http://schemas.openxmlformats.org/officeDocument/2006/relationships/viewProps" Target="viewProps.xml"/><Relationship Id="rId15" Type="http://schemas.openxmlformats.org/officeDocument/2006/relationships/presProps" Target="presProps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.GIF"/><Relationship Id="rId2" Type="http://schemas.openxmlformats.org/officeDocument/2006/relationships/image" Target="../media/image2.GIF"/><Relationship Id="rId1" Type="http://schemas.openxmlformats.org/officeDocument/2006/relationships/image" Target="../media/image1.G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9.GIF"/><Relationship Id="rId1" Type="http://schemas.openxmlformats.org/officeDocument/2006/relationships/image" Target="../media/image2.GI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2.GIF"/><Relationship Id="rId3" Type="http://schemas.openxmlformats.org/officeDocument/2006/relationships/image" Target="../media/image13.GIF"/><Relationship Id="rId2" Type="http://schemas.openxmlformats.org/officeDocument/2006/relationships/image" Target="../media/image1.GIF"/><Relationship Id="rId1" Type="http://schemas.openxmlformats.org/officeDocument/2006/relationships/image" Target="../media/image20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.svg"/><Relationship Id="rId1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image" Target="../media/image6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9.GIF"/><Relationship Id="rId1" Type="http://schemas.openxmlformats.org/officeDocument/2006/relationships/image" Target="../media/image3.GIF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2.GIF"/><Relationship Id="rId2" Type="http://schemas.openxmlformats.org/officeDocument/2006/relationships/image" Target="../media/image11.GIF"/><Relationship Id="rId1" Type="http://schemas.openxmlformats.org/officeDocument/2006/relationships/image" Target="../media/image10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3.GIF"/><Relationship Id="rId1" Type="http://schemas.openxmlformats.org/officeDocument/2006/relationships/image" Target="../media/image9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8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1">
            <a:alphaModFix amt="25000"/>
          </a:blip>
          <a:srcRect/>
          <a:stretch>
            <a:fillRect/>
          </a:stretch>
        </p:blipFill>
        <p:spPr>
          <a:xfrm rot="-10800000">
            <a:off x="6333452" y="-1797179"/>
            <a:ext cx="15735219" cy="13881357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 rot="0">
            <a:off x="3746288" y="2507677"/>
            <a:ext cx="10612184" cy="5399627"/>
            <a:chOff x="0" y="0"/>
            <a:chExt cx="14149579" cy="7199503"/>
          </a:xfrm>
        </p:grpSpPr>
        <p:sp>
          <p:nvSpPr>
            <p:cNvPr id="4" name="TextBox 4"/>
            <p:cNvSpPr txBox="1"/>
            <p:nvPr/>
          </p:nvSpPr>
          <p:spPr>
            <a:xfrm>
              <a:off x="0" y="-174942"/>
              <a:ext cx="14149579" cy="51974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685"/>
                </a:lnSpc>
              </a:pPr>
              <a:r>
                <a:rPr lang="en-US" sz="8575" spc="-402">
                  <a:solidFill>
                    <a:srgbClr val="2B2B2B"/>
                  </a:solidFill>
                  <a:latin typeface="Agrandir" panose="00000500000000000000"/>
                  <a:ea typeface="Agrandir" panose="00000500000000000000"/>
                  <a:cs typeface="Agrandir" panose="00000500000000000000"/>
                  <a:sym typeface="Agrandir" panose="00000500000000000000"/>
                </a:rPr>
                <a:t>AI-Powered Corporate Wellness Platform</a:t>
              </a:r>
              <a:endParaRPr lang="en-US" sz="8575" spc="-402">
                <a:solidFill>
                  <a:srgbClr val="2B2B2B"/>
                </a:solidFill>
                <a:latin typeface="Agrandir" panose="00000500000000000000"/>
                <a:ea typeface="Agrandir" panose="00000500000000000000"/>
                <a:cs typeface="Agrandir" panose="00000500000000000000"/>
                <a:sym typeface="Agrandir" panose="00000500000000000000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5320688"/>
              <a:ext cx="14149579" cy="18788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35"/>
                </a:lnSpc>
              </a:pPr>
              <a:r>
                <a:rPr lang="en-US" sz="2595">
                  <a:solidFill>
                    <a:srgbClr val="2B2B2B"/>
                  </a:solidFill>
                  <a:latin typeface="Agrandir" panose="00000500000000000000"/>
                  <a:ea typeface="Agrandir" panose="00000500000000000000"/>
                  <a:cs typeface="Agrandir" panose="00000500000000000000"/>
                  <a:sym typeface="Agrandir" panose="00000500000000000000"/>
                </a:rPr>
                <a:t>Helping Employees Achieve Health, Balance &amp; Team Engagement</a:t>
              </a:r>
              <a:endParaRPr lang="en-US" sz="2595">
                <a:solidFill>
                  <a:srgbClr val="2B2B2B"/>
                </a:solidFill>
                <a:latin typeface="Agrandir" panose="00000500000000000000"/>
                <a:ea typeface="Agrandir" panose="00000500000000000000"/>
                <a:cs typeface="Agrandir" panose="00000500000000000000"/>
                <a:sym typeface="Agrandir" panose="00000500000000000000"/>
              </a:endParaRPr>
            </a:p>
            <a:p>
              <a:pPr algn="ctr">
                <a:lnSpc>
                  <a:spcPts val="3635"/>
                </a:lnSpc>
              </a:pPr>
            </a:p>
            <a:p>
              <a:pPr algn="ctr">
                <a:lnSpc>
                  <a:spcPts val="3635"/>
                </a:lnSpc>
                <a:spcBef>
                  <a:spcPct val="0"/>
                </a:spcBef>
              </a:pPr>
            </a:p>
          </p:txBody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>
            <a:alphaModFix amt="50000"/>
          </a:blip>
          <a:srcRect/>
          <a:stretch>
            <a:fillRect/>
          </a:stretch>
        </p:blipFill>
        <p:spPr>
          <a:xfrm>
            <a:off x="-2318726" y="-376453"/>
            <a:ext cx="9743013" cy="1709948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>
            <a:alphaModFix amt="25000"/>
          </a:blip>
          <a:srcRect/>
          <a:stretch>
            <a:fillRect/>
          </a:stretch>
        </p:blipFill>
        <p:spPr>
          <a:xfrm rot="-7199120">
            <a:off x="-2896988" y="-1002021"/>
            <a:ext cx="5793977" cy="589544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14332" y="2812162"/>
            <a:ext cx="6336403" cy="1247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400"/>
              </a:lnSpc>
              <a:spcBef>
                <a:spcPct val="0"/>
              </a:spcBef>
            </a:pPr>
            <a:r>
              <a:rPr lang="en-US" sz="7000">
                <a:solidFill>
                  <a:srgbClr val="2B2B2B"/>
                </a:solidFill>
                <a:latin typeface="Agrandir" panose="00000500000000000000"/>
                <a:ea typeface="Agrandir" panose="00000500000000000000"/>
                <a:cs typeface="Agrandir" panose="00000500000000000000"/>
                <a:sym typeface="Agrandir" panose="00000500000000000000"/>
              </a:rPr>
              <a:t>CONCLUSION</a:t>
            </a:r>
            <a:endParaRPr lang="en-US" sz="7000">
              <a:solidFill>
                <a:srgbClr val="2B2B2B"/>
              </a:solidFill>
              <a:latin typeface="Agrandir" panose="00000500000000000000"/>
              <a:ea typeface="Agrandir" panose="00000500000000000000"/>
              <a:cs typeface="Agrandir" panose="00000500000000000000"/>
              <a:sym typeface="Agrandir" panose="00000500000000000000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7050735" y="5376179"/>
            <a:ext cx="6034442" cy="1821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620"/>
              </a:lnSpc>
            </a:pPr>
            <a:r>
              <a:rPr lang="en-US" sz="3300">
                <a:solidFill>
                  <a:srgbClr val="2B2B2B"/>
                </a:solidFill>
                <a:latin typeface="Agrandir" panose="00000500000000000000"/>
                <a:ea typeface="Agrandir" panose="00000500000000000000"/>
                <a:cs typeface="Agrandir" panose="00000500000000000000"/>
                <a:sym typeface="Agrandir" panose="00000500000000000000"/>
              </a:rPr>
              <a:t>Our platform promotes health, connection, and fun — all at work</a:t>
            </a:r>
            <a:endParaRPr lang="en-US" sz="3300">
              <a:solidFill>
                <a:srgbClr val="2B2B2B"/>
              </a:solidFill>
              <a:latin typeface="Agrandir" panose="00000500000000000000"/>
              <a:ea typeface="Agrandir" panose="00000500000000000000"/>
              <a:cs typeface="Agrandir" panose="00000500000000000000"/>
              <a:sym typeface="Agrandir" panose="00000500000000000000"/>
            </a:endParaRP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1">
            <a:alphaModFix amt="50000"/>
          </a:blip>
          <a:srcRect/>
          <a:stretch>
            <a:fillRect/>
          </a:stretch>
        </p:blipFill>
        <p:spPr>
          <a:xfrm>
            <a:off x="7889712" y="-423652"/>
            <a:ext cx="11467938" cy="2012681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alphaModFix amt="25000"/>
          </a:blip>
          <a:srcRect/>
          <a:stretch>
            <a:fillRect/>
          </a:stretch>
        </p:blipFill>
        <p:spPr>
          <a:xfrm flipH="1">
            <a:off x="-1378933" y="8342980"/>
            <a:ext cx="10522933" cy="242027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331094" y="3423603"/>
            <a:ext cx="8792170" cy="1866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260"/>
              </a:lnSpc>
            </a:pPr>
            <a:r>
              <a:rPr lang="en-US" sz="10900" b="1">
                <a:solidFill>
                  <a:srgbClr val="000000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QUESTIONS?</a:t>
            </a:r>
            <a:endParaRPr lang="en-US" sz="10900" b="1">
              <a:solidFill>
                <a:srgbClr val="000000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1">
            <a:alphaModFix amt="25000"/>
          </a:blip>
          <a:srcRect/>
          <a:stretch>
            <a:fillRect/>
          </a:stretch>
        </p:blipFill>
        <p:spPr>
          <a:xfrm>
            <a:off x="-1662681" y="-6438340"/>
            <a:ext cx="13761077" cy="1415359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4911263" y="3581003"/>
            <a:ext cx="8465475" cy="2009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3320"/>
              </a:lnSpc>
              <a:spcBef>
                <a:spcPct val="0"/>
              </a:spcBef>
            </a:pPr>
            <a:r>
              <a:rPr lang="en-US" sz="11100" u="none">
                <a:solidFill>
                  <a:srgbClr val="2B2B2B"/>
                </a:solidFill>
                <a:latin typeface="Agrandir" panose="00000500000000000000"/>
                <a:ea typeface="Agrandir" panose="00000500000000000000"/>
                <a:cs typeface="Agrandir" panose="00000500000000000000"/>
                <a:sym typeface="Agrandir" panose="00000500000000000000"/>
              </a:rPr>
              <a:t>Thank you!</a:t>
            </a:r>
            <a:endParaRPr lang="en-US" sz="11100" u="none">
              <a:solidFill>
                <a:srgbClr val="2B2B2B"/>
              </a:solidFill>
              <a:latin typeface="Agrandir" panose="00000500000000000000"/>
              <a:ea typeface="Agrandir" panose="00000500000000000000"/>
              <a:cs typeface="Agrandir" panose="00000500000000000000"/>
              <a:sym typeface="Agrandir" panose="00000500000000000000"/>
            </a:endParaRP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alphaModFix amt="25000"/>
          </a:blip>
          <a:srcRect/>
          <a:stretch>
            <a:fillRect/>
          </a:stretch>
        </p:blipFill>
        <p:spPr>
          <a:xfrm>
            <a:off x="11511932" y="6947324"/>
            <a:ext cx="8674222" cy="7652259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>
            <a:alphaModFix amt="25000"/>
          </a:blip>
          <a:srcRect/>
          <a:stretch>
            <a:fillRect/>
          </a:stretch>
        </p:blipFill>
        <p:spPr>
          <a:xfrm>
            <a:off x="15141061" y="2810706"/>
            <a:ext cx="6293877" cy="5612932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>
            <a:alphaModFix amt="25000"/>
          </a:blip>
          <a:srcRect/>
          <a:stretch>
            <a:fillRect/>
          </a:stretch>
        </p:blipFill>
        <p:spPr>
          <a:xfrm rot="-3435299">
            <a:off x="-3167656" y="638455"/>
            <a:ext cx="6335313" cy="707679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E4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9809000" y="2776259"/>
            <a:ext cx="6907145" cy="868440"/>
            <a:chOff x="0" y="0"/>
            <a:chExt cx="9209527" cy="115792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24235" cy="1157920"/>
            </a:xfrm>
            <a:custGeom>
              <a:avLst/>
              <a:gdLst/>
              <a:ahLst/>
              <a:cxnLst/>
              <a:rect l="l" t="t" r="r" b="b"/>
              <a:pathLst>
                <a:path w="1124235" h="1157920">
                  <a:moveTo>
                    <a:pt x="0" y="0"/>
                  </a:moveTo>
                  <a:lnTo>
                    <a:pt x="1124235" y="0"/>
                  </a:lnTo>
                  <a:lnTo>
                    <a:pt x="1124235" y="1157920"/>
                  </a:lnTo>
                  <a:lnTo>
                    <a:pt x="0" y="11579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TextBox 4"/>
            <p:cNvSpPr txBox="1"/>
            <p:nvPr/>
          </p:nvSpPr>
          <p:spPr>
            <a:xfrm>
              <a:off x="1634311" y="147159"/>
              <a:ext cx="7575216" cy="7302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3000">
                  <a:solidFill>
                    <a:srgbClr val="2B2B2B"/>
                  </a:solidFill>
                  <a:latin typeface="Agrandir" panose="00000500000000000000"/>
                  <a:ea typeface="Agrandir" panose="00000500000000000000"/>
                  <a:cs typeface="Agrandir" panose="00000500000000000000"/>
                  <a:sym typeface="Agrandir" panose="00000500000000000000"/>
                </a:rPr>
                <a:t> Problem Statement</a:t>
              </a:r>
              <a:endParaRPr lang="en-US" sz="3000">
                <a:solidFill>
                  <a:srgbClr val="2B2B2B"/>
                </a:solidFill>
                <a:latin typeface="Agrandir" panose="00000500000000000000"/>
                <a:ea typeface="Agrandir" panose="00000500000000000000"/>
                <a:cs typeface="Agrandir" panose="00000500000000000000"/>
                <a:sym typeface="Agrandir" panose="00000500000000000000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351305" y="370892"/>
              <a:ext cx="421625" cy="3494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960"/>
                </a:lnSpc>
              </a:pPr>
              <a:r>
                <a:rPr lang="en-US" sz="1400" b="1">
                  <a:solidFill>
                    <a:srgbClr val="2B2B2B"/>
                  </a:solidFill>
                  <a:latin typeface="Agrandir Bold" panose="00000800000000000000"/>
                  <a:ea typeface="Agrandir Bold" panose="00000800000000000000"/>
                  <a:cs typeface="Agrandir Bold" panose="00000800000000000000"/>
                  <a:sym typeface="Agrandir Bold" panose="00000800000000000000"/>
                </a:rPr>
                <a:t>1</a:t>
              </a:r>
              <a:endParaRPr lang="en-US" sz="1400" b="1">
                <a:solidFill>
                  <a:srgbClr val="2B2B2B"/>
                </a:solidFill>
                <a:latin typeface="Agrandir Bold" panose="00000800000000000000"/>
                <a:ea typeface="Agrandir Bold" panose="00000800000000000000"/>
                <a:cs typeface="Agrandir Bold" panose="00000800000000000000"/>
                <a:sym typeface="Agrandir Bold" panose="00000800000000000000"/>
              </a:endParaRPr>
            </a:p>
          </p:txBody>
        </p:sp>
      </p:grpSp>
      <p:grpSp>
        <p:nvGrpSpPr>
          <p:cNvPr id="6" name="Group 6"/>
          <p:cNvGrpSpPr/>
          <p:nvPr/>
        </p:nvGrpSpPr>
        <p:grpSpPr>
          <a:xfrm rot="0">
            <a:off x="9809000" y="4064940"/>
            <a:ext cx="6907145" cy="868440"/>
            <a:chOff x="0" y="0"/>
            <a:chExt cx="9209527" cy="1157920"/>
          </a:xfrm>
        </p:grpSpPr>
        <p:sp>
          <p:nvSpPr>
            <p:cNvPr id="7" name="TextBox 7"/>
            <p:cNvSpPr txBox="1"/>
            <p:nvPr/>
          </p:nvSpPr>
          <p:spPr>
            <a:xfrm>
              <a:off x="1634311" y="147159"/>
              <a:ext cx="7575216" cy="7302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3000">
                  <a:solidFill>
                    <a:srgbClr val="2B2B2B"/>
                  </a:solidFill>
                  <a:latin typeface="Agrandir" panose="00000500000000000000"/>
                  <a:ea typeface="Agrandir" panose="00000500000000000000"/>
                  <a:cs typeface="Agrandir" panose="00000500000000000000"/>
                  <a:sym typeface="Agrandir" panose="00000500000000000000"/>
                </a:rPr>
                <a:t>Why It Matters?</a:t>
              </a:r>
              <a:endParaRPr lang="en-US" sz="3000">
                <a:solidFill>
                  <a:srgbClr val="2B2B2B"/>
                </a:solidFill>
                <a:latin typeface="Agrandir" panose="00000500000000000000"/>
                <a:ea typeface="Agrandir" panose="00000500000000000000"/>
                <a:cs typeface="Agrandir" panose="00000500000000000000"/>
                <a:sym typeface="Agrandir" panose="00000500000000000000"/>
              </a:endParaRPr>
            </a:p>
          </p:txBody>
        </p:sp>
        <p:sp>
          <p:nvSpPr>
            <p:cNvPr id="8" name="Freeform 8"/>
            <p:cNvSpPr/>
            <p:nvPr/>
          </p:nvSpPr>
          <p:spPr>
            <a:xfrm>
              <a:off x="0" y="0"/>
              <a:ext cx="1124235" cy="1157920"/>
            </a:xfrm>
            <a:custGeom>
              <a:avLst/>
              <a:gdLst/>
              <a:ahLst/>
              <a:cxnLst/>
              <a:rect l="l" t="t" r="r" b="b"/>
              <a:pathLst>
                <a:path w="1124235" h="1157920">
                  <a:moveTo>
                    <a:pt x="0" y="0"/>
                  </a:moveTo>
                  <a:lnTo>
                    <a:pt x="1124235" y="0"/>
                  </a:lnTo>
                  <a:lnTo>
                    <a:pt x="1124235" y="1157920"/>
                  </a:lnTo>
                  <a:lnTo>
                    <a:pt x="0" y="11579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TextBox 9"/>
            <p:cNvSpPr txBox="1"/>
            <p:nvPr/>
          </p:nvSpPr>
          <p:spPr>
            <a:xfrm>
              <a:off x="351305" y="370892"/>
              <a:ext cx="421625" cy="3494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960"/>
                </a:lnSpc>
              </a:pPr>
              <a:r>
                <a:rPr lang="en-US" sz="1400" b="1">
                  <a:solidFill>
                    <a:srgbClr val="2B2B2B"/>
                  </a:solidFill>
                  <a:latin typeface="Agrandir Bold" panose="00000800000000000000"/>
                  <a:ea typeface="Agrandir Bold" panose="00000800000000000000"/>
                  <a:cs typeface="Agrandir Bold" panose="00000800000000000000"/>
                  <a:sym typeface="Agrandir Bold" panose="00000800000000000000"/>
                </a:rPr>
                <a:t>2</a:t>
              </a:r>
              <a:endParaRPr lang="en-US" sz="1400" b="1">
                <a:solidFill>
                  <a:srgbClr val="2B2B2B"/>
                </a:solidFill>
                <a:latin typeface="Agrandir Bold" panose="00000800000000000000"/>
                <a:ea typeface="Agrandir Bold" panose="00000800000000000000"/>
                <a:cs typeface="Agrandir Bold" panose="00000800000000000000"/>
                <a:sym typeface="Agrandir Bold" panose="00000800000000000000"/>
              </a:endParaRPr>
            </a:p>
          </p:txBody>
        </p:sp>
      </p:grpSp>
      <p:grpSp>
        <p:nvGrpSpPr>
          <p:cNvPr id="10" name="Group 10"/>
          <p:cNvGrpSpPr/>
          <p:nvPr/>
        </p:nvGrpSpPr>
        <p:grpSpPr>
          <a:xfrm rot="0">
            <a:off x="9809000" y="5302065"/>
            <a:ext cx="6907145" cy="971551"/>
            <a:chOff x="0" y="0"/>
            <a:chExt cx="9209527" cy="1295401"/>
          </a:xfrm>
        </p:grpSpPr>
        <p:sp>
          <p:nvSpPr>
            <p:cNvPr id="11" name="TextBox 11"/>
            <p:cNvSpPr txBox="1"/>
            <p:nvPr/>
          </p:nvSpPr>
          <p:spPr>
            <a:xfrm>
              <a:off x="1634311" y="-133350"/>
              <a:ext cx="7575216" cy="14287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3000">
                  <a:solidFill>
                    <a:srgbClr val="2B2B2B"/>
                  </a:solidFill>
                  <a:latin typeface="Agrandir" panose="00000500000000000000"/>
                  <a:ea typeface="Agrandir" panose="00000500000000000000"/>
                  <a:cs typeface="Agrandir" panose="00000500000000000000"/>
                  <a:sym typeface="Agrandir" panose="00000500000000000000"/>
                </a:rPr>
                <a:t>Our Solution – Website Overview</a:t>
              </a:r>
              <a:endParaRPr lang="en-US" sz="3000">
                <a:solidFill>
                  <a:srgbClr val="2B2B2B"/>
                </a:solidFill>
                <a:latin typeface="Agrandir" panose="00000500000000000000"/>
                <a:ea typeface="Agrandir" panose="00000500000000000000"/>
                <a:cs typeface="Agrandir" panose="00000500000000000000"/>
                <a:sym typeface="Agrandir" panose="00000500000000000000"/>
              </a:endParaRPr>
            </a:p>
          </p:txBody>
        </p:sp>
        <p:sp>
          <p:nvSpPr>
            <p:cNvPr id="12" name="Freeform 12"/>
            <p:cNvSpPr/>
            <p:nvPr/>
          </p:nvSpPr>
          <p:spPr>
            <a:xfrm>
              <a:off x="0" y="68741"/>
              <a:ext cx="1124235" cy="1157920"/>
            </a:xfrm>
            <a:custGeom>
              <a:avLst/>
              <a:gdLst/>
              <a:ahLst/>
              <a:cxnLst/>
              <a:rect l="l" t="t" r="r" b="b"/>
              <a:pathLst>
                <a:path w="1124235" h="1157920">
                  <a:moveTo>
                    <a:pt x="0" y="0"/>
                  </a:moveTo>
                  <a:lnTo>
                    <a:pt x="1124235" y="0"/>
                  </a:lnTo>
                  <a:lnTo>
                    <a:pt x="1124235" y="1157919"/>
                  </a:lnTo>
                  <a:lnTo>
                    <a:pt x="0" y="11579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3" name="TextBox 13"/>
            <p:cNvSpPr txBox="1"/>
            <p:nvPr/>
          </p:nvSpPr>
          <p:spPr>
            <a:xfrm>
              <a:off x="351305" y="439632"/>
              <a:ext cx="421625" cy="3494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960"/>
                </a:lnSpc>
              </a:pPr>
              <a:r>
                <a:rPr lang="en-US" sz="1400" b="1">
                  <a:solidFill>
                    <a:srgbClr val="2B2B2B"/>
                  </a:solidFill>
                  <a:latin typeface="Agrandir Bold" panose="00000800000000000000"/>
                  <a:ea typeface="Agrandir Bold" panose="00000800000000000000"/>
                  <a:cs typeface="Agrandir Bold" panose="00000800000000000000"/>
                  <a:sym typeface="Agrandir Bold" panose="00000800000000000000"/>
                </a:rPr>
                <a:t>3</a:t>
              </a:r>
              <a:endParaRPr lang="en-US" sz="1400" b="1">
                <a:solidFill>
                  <a:srgbClr val="2B2B2B"/>
                </a:solidFill>
                <a:latin typeface="Agrandir Bold" panose="00000800000000000000"/>
                <a:ea typeface="Agrandir Bold" panose="00000800000000000000"/>
                <a:cs typeface="Agrandir Bold" panose="00000800000000000000"/>
                <a:sym typeface="Agrandir Bold" panose="00000800000000000000"/>
              </a:endParaRPr>
            </a:p>
          </p:txBody>
        </p:sp>
      </p:grpSp>
      <p:grpSp>
        <p:nvGrpSpPr>
          <p:cNvPr id="14" name="Group 14"/>
          <p:cNvGrpSpPr/>
          <p:nvPr/>
        </p:nvGrpSpPr>
        <p:grpSpPr>
          <a:xfrm rot="0">
            <a:off x="9809000" y="6642301"/>
            <a:ext cx="6907145" cy="868440"/>
            <a:chOff x="0" y="0"/>
            <a:chExt cx="9209527" cy="1157920"/>
          </a:xfrm>
        </p:grpSpPr>
        <p:sp>
          <p:nvSpPr>
            <p:cNvPr id="15" name="TextBox 15"/>
            <p:cNvSpPr txBox="1"/>
            <p:nvPr/>
          </p:nvSpPr>
          <p:spPr>
            <a:xfrm>
              <a:off x="1634311" y="147159"/>
              <a:ext cx="7575216" cy="7302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3000">
                  <a:solidFill>
                    <a:srgbClr val="2B2B2B"/>
                  </a:solidFill>
                  <a:latin typeface="Agrandir" panose="00000500000000000000"/>
                  <a:ea typeface="Agrandir" panose="00000500000000000000"/>
                  <a:cs typeface="Agrandir" panose="00000500000000000000"/>
                  <a:sym typeface="Agrandir" panose="00000500000000000000"/>
                </a:rPr>
                <a:t>Data Sources / APIs</a:t>
              </a:r>
              <a:endParaRPr lang="en-US" sz="3000">
                <a:solidFill>
                  <a:srgbClr val="2B2B2B"/>
                </a:solidFill>
                <a:latin typeface="Agrandir" panose="00000500000000000000"/>
                <a:ea typeface="Agrandir" panose="00000500000000000000"/>
                <a:cs typeface="Agrandir" panose="00000500000000000000"/>
                <a:sym typeface="Agrandir" panose="00000500000000000000"/>
              </a:endParaRPr>
            </a:p>
          </p:txBody>
        </p:sp>
        <p:sp>
          <p:nvSpPr>
            <p:cNvPr id="16" name="Freeform 16"/>
            <p:cNvSpPr/>
            <p:nvPr/>
          </p:nvSpPr>
          <p:spPr>
            <a:xfrm>
              <a:off x="0" y="0"/>
              <a:ext cx="1124235" cy="1157920"/>
            </a:xfrm>
            <a:custGeom>
              <a:avLst/>
              <a:gdLst/>
              <a:ahLst/>
              <a:cxnLst/>
              <a:rect l="l" t="t" r="r" b="b"/>
              <a:pathLst>
                <a:path w="1124235" h="1157920">
                  <a:moveTo>
                    <a:pt x="0" y="0"/>
                  </a:moveTo>
                  <a:lnTo>
                    <a:pt x="1124235" y="0"/>
                  </a:lnTo>
                  <a:lnTo>
                    <a:pt x="1124235" y="1157920"/>
                  </a:lnTo>
                  <a:lnTo>
                    <a:pt x="0" y="11579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7" name="TextBox 17"/>
            <p:cNvSpPr txBox="1"/>
            <p:nvPr/>
          </p:nvSpPr>
          <p:spPr>
            <a:xfrm>
              <a:off x="351305" y="370892"/>
              <a:ext cx="421625" cy="3494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960"/>
                </a:lnSpc>
              </a:pPr>
              <a:r>
                <a:rPr lang="en-US" sz="1400" b="1">
                  <a:solidFill>
                    <a:srgbClr val="2B2B2B"/>
                  </a:solidFill>
                  <a:latin typeface="Agrandir Bold" panose="00000800000000000000"/>
                  <a:ea typeface="Agrandir Bold" panose="00000800000000000000"/>
                  <a:cs typeface="Agrandir Bold" panose="00000800000000000000"/>
                  <a:sym typeface="Agrandir Bold" panose="00000800000000000000"/>
                </a:rPr>
                <a:t>4</a:t>
              </a:r>
              <a:endParaRPr lang="en-US" sz="1400" b="1">
                <a:solidFill>
                  <a:srgbClr val="2B2B2B"/>
                </a:solidFill>
                <a:latin typeface="Agrandir Bold" panose="00000800000000000000"/>
                <a:ea typeface="Agrandir Bold" panose="00000800000000000000"/>
                <a:cs typeface="Agrandir Bold" panose="00000800000000000000"/>
                <a:sym typeface="Agrandir Bold" panose="00000800000000000000"/>
              </a:endParaRPr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1547497" y="2984370"/>
            <a:ext cx="6283432" cy="22943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030"/>
              </a:lnSpc>
              <a:spcBef>
                <a:spcPct val="0"/>
              </a:spcBef>
            </a:pPr>
            <a:r>
              <a:rPr lang="en-US" sz="11450" b="1">
                <a:solidFill>
                  <a:srgbClr val="AF4C0F"/>
                </a:solidFill>
                <a:latin typeface="Agrandir Bold" panose="00000800000000000000"/>
                <a:ea typeface="Agrandir Bold" panose="00000800000000000000"/>
                <a:cs typeface="Agrandir Bold" panose="00000800000000000000"/>
                <a:sym typeface="Agrandir Bold" panose="00000800000000000000"/>
              </a:rPr>
              <a:t>AGENDA</a:t>
            </a:r>
            <a:endParaRPr lang="en-US" sz="11450" b="1">
              <a:solidFill>
                <a:srgbClr val="AF4C0F"/>
              </a:solidFill>
              <a:latin typeface="Agrandir Bold" panose="00000800000000000000"/>
              <a:ea typeface="Agrandir Bold" panose="00000800000000000000"/>
              <a:cs typeface="Agrandir Bold" panose="00000800000000000000"/>
              <a:sym typeface="Agrandir Bold" panose="00000800000000000000"/>
            </a:endParaRPr>
          </a:p>
        </p:txBody>
      </p:sp>
      <p:grpSp>
        <p:nvGrpSpPr>
          <p:cNvPr id="19" name="Group 19"/>
          <p:cNvGrpSpPr/>
          <p:nvPr/>
        </p:nvGrpSpPr>
        <p:grpSpPr>
          <a:xfrm rot="0">
            <a:off x="-284372" y="4407829"/>
            <a:ext cx="16230600" cy="4931944"/>
            <a:chOff x="0" y="0"/>
            <a:chExt cx="21640800" cy="6575925"/>
          </a:xfrm>
        </p:grpSpPr>
        <p:sp>
          <p:nvSpPr>
            <p:cNvPr id="20" name="TextBox 20"/>
            <p:cNvSpPr txBox="1"/>
            <p:nvPr/>
          </p:nvSpPr>
          <p:spPr>
            <a:xfrm>
              <a:off x="0" y="1533525"/>
              <a:ext cx="21640800" cy="31889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640"/>
                </a:lnSpc>
              </a:pP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508715" y="2368524"/>
              <a:ext cx="19423964" cy="42074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045"/>
                </a:lnSpc>
              </a:p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1">
            <a:alphaModFix amt="25000"/>
          </a:blip>
          <a:srcRect/>
          <a:stretch>
            <a:fillRect/>
          </a:stretch>
        </p:blipFill>
        <p:spPr>
          <a:xfrm rot="3203220">
            <a:off x="7848324" y="-1499400"/>
            <a:ext cx="11814494" cy="12461864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25000"/>
          </a:blip>
          <a:srcRect/>
          <a:stretch>
            <a:fillRect/>
          </a:stretch>
        </p:blipFill>
        <p:spPr>
          <a:xfrm rot="-5741405">
            <a:off x="8316155" y="8504485"/>
            <a:ext cx="4865516" cy="6168780"/>
          </a:xfrm>
          <a:prstGeom prst="rect">
            <a:avLst/>
          </a:prstGeom>
        </p:spPr>
      </p:pic>
      <p:sp>
        <p:nvSpPr>
          <p:cNvPr id="4" name="Freeform 4"/>
          <p:cNvSpPr/>
          <p:nvPr/>
        </p:nvSpPr>
        <p:spPr>
          <a:xfrm>
            <a:off x="0" y="4169014"/>
            <a:ext cx="8743570" cy="5825403"/>
          </a:xfrm>
          <a:custGeom>
            <a:avLst/>
            <a:gdLst/>
            <a:ahLst/>
            <a:cxnLst/>
            <a:rect l="l" t="t" r="r" b="b"/>
            <a:pathLst>
              <a:path w="8743570" h="5825403">
                <a:moveTo>
                  <a:pt x="0" y="0"/>
                </a:moveTo>
                <a:lnTo>
                  <a:pt x="8743570" y="0"/>
                </a:lnTo>
                <a:lnTo>
                  <a:pt x="8743570" y="5825403"/>
                </a:lnTo>
                <a:lnTo>
                  <a:pt x="0" y="582540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0" y="1684172"/>
            <a:ext cx="9751444" cy="1247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400"/>
              </a:lnSpc>
              <a:spcBef>
                <a:spcPct val="0"/>
              </a:spcBef>
            </a:pPr>
            <a:r>
              <a:rPr lang="en-US" sz="7000">
                <a:solidFill>
                  <a:srgbClr val="2B2B2B"/>
                </a:solidFill>
                <a:latin typeface="Agrandir" panose="00000500000000000000"/>
                <a:ea typeface="Agrandir" panose="00000500000000000000"/>
                <a:cs typeface="Agrandir" panose="00000500000000000000"/>
                <a:sym typeface="Agrandir" panose="00000500000000000000"/>
              </a:rPr>
              <a:t>PROBLEM STATEMENT</a:t>
            </a:r>
            <a:endParaRPr lang="en-US" sz="7000">
              <a:solidFill>
                <a:srgbClr val="2B2B2B"/>
              </a:solidFill>
              <a:latin typeface="Agrandir" panose="00000500000000000000"/>
              <a:ea typeface="Agrandir" panose="00000500000000000000"/>
              <a:cs typeface="Agrandir" panose="00000500000000000000"/>
              <a:sym typeface="Agrandir" panose="00000500000000000000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9503508" y="4563110"/>
            <a:ext cx="8784492" cy="1780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60"/>
              </a:lnSpc>
            </a:pPr>
            <a:r>
              <a:rPr lang="en-US" sz="3400">
                <a:solidFill>
                  <a:srgbClr val="2B2B2B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Many employees struggle to stay active, especially in hybrid work environments. Our platform helps tackle this</a:t>
            </a:r>
            <a:endParaRPr lang="en-US" sz="3400">
              <a:solidFill>
                <a:srgbClr val="2B2B2B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444901" y="4424362"/>
            <a:ext cx="9398198" cy="1247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400"/>
              </a:lnSpc>
              <a:spcBef>
                <a:spcPct val="0"/>
              </a:spcBef>
            </a:pPr>
            <a:r>
              <a:rPr lang="en-US" sz="7000">
                <a:solidFill>
                  <a:srgbClr val="2B2B2B"/>
                </a:solidFill>
                <a:latin typeface="Agrandir" panose="00000500000000000000"/>
                <a:ea typeface="Agrandir" panose="00000500000000000000"/>
                <a:cs typeface="Agrandir" panose="00000500000000000000"/>
                <a:sym typeface="Agrandir" panose="00000500000000000000"/>
              </a:rPr>
              <a:t>WHY IT MATTERS ?</a:t>
            </a:r>
            <a:endParaRPr lang="en-US" sz="7000">
              <a:solidFill>
                <a:srgbClr val="2B2B2B"/>
              </a:solidFill>
              <a:latin typeface="Agrandir" panose="00000500000000000000"/>
              <a:ea typeface="Agrandir" panose="00000500000000000000"/>
              <a:cs typeface="Agrandir" panose="00000500000000000000"/>
              <a:sym typeface="Agrandir" panose="00000500000000000000"/>
            </a:endParaRP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1">
            <a:alphaModFix amt="25000"/>
          </a:blip>
          <a:srcRect/>
          <a:stretch>
            <a:fillRect/>
          </a:stretch>
        </p:blipFill>
        <p:spPr>
          <a:xfrm>
            <a:off x="-4810715" y="2950641"/>
            <a:ext cx="9621431" cy="9789932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alphaModFix amt="50000"/>
          </a:blip>
          <a:srcRect/>
          <a:stretch>
            <a:fillRect/>
          </a:stretch>
        </p:blipFill>
        <p:spPr>
          <a:xfrm rot="9720163">
            <a:off x="12600387" y="-3298660"/>
            <a:ext cx="8670039" cy="865472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1">
            <a:alphaModFix amt="25000"/>
          </a:blip>
          <a:srcRect/>
          <a:stretch>
            <a:fillRect/>
          </a:stretch>
        </p:blipFill>
        <p:spPr>
          <a:xfrm>
            <a:off x="-2511451" y="1028700"/>
            <a:ext cx="19770751" cy="18262535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 rot="0">
            <a:off x="2878957" y="2550196"/>
            <a:ext cx="12184569" cy="6186977"/>
            <a:chOff x="0" y="0"/>
            <a:chExt cx="16246092" cy="8249302"/>
          </a:xfrm>
        </p:grpSpPr>
        <p:sp>
          <p:nvSpPr>
            <p:cNvPr id="4" name="TextBox 4"/>
            <p:cNvSpPr txBox="1"/>
            <p:nvPr/>
          </p:nvSpPr>
          <p:spPr>
            <a:xfrm>
              <a:off x="0" y="7559904"/>
              <a:ext cx="16246092" cy="6893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920"/>
                </a:lnSpc>
                <a:spcBef>
                  <a:spcPct val="0"/>
                </a:spcBef>
              </a:p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0"/>
              <a:ext cx="16246092" cy="7239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8400"/>
                </a:lnSpc>
                <a:spcBef>
                  <a:spcPct val="0"/>
                </a:spcBef>
              </a:pPr>
              <a:r>
                <a:rPr lang="en-US" sz="7000">
                  <a:solidFill>
                    <a:srgbClr val="2B2B2B"/>
                  </a:solidFill>
                  <a:latin typeface="Agrandir" panose="00000500000000000000"/>
                  <a:ea typeface="Agrandir" panose="00000500000000000000"/>
                  <a:cs typeface="Agrandir" panose="00000500000000000000"/>
                  <a:sym typeface="Agrandir" panose="00000500000000000000"/>
                </a:rPr>
                <a:t>We built a website that encourages friendly competition among coworkers by tracking steps and showing progress</a:t>
              </a:r>
              <a:endParaRPr lang="en-US" sz="7000">
                <a:solidFill>
                  <a:srgbClr val="2B2B2B"/>
                </a:solidFill>
                <a:latin typeface="Agrandir" panose="00000500000000000000"/>
                <a:ea typeface="Agrandir" panose="00000500000000000000"/>
                <a:cs typeface="Agrandir" panose="00000500000000000000"/>
                <a:sym typeface="Agrandir" panose="00000500000000000000"/>
              </a:endParaRPr>
            </a:p>
          </p:txBody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>
            <a:alphaModFix amt="25000"/>
          </a:blip>
          <a:srcRect/>
          <a:stretch>
            <a:fillRect/>
          </a:stretch>
        </p:blipFill>
        <p:spPr>
          <a:xfrm rot="-3982960">
            <a:off x="13745551" y="-3705176"/>
            <a:ext cx="5352514" cy="7410352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>
            <a:alphaModFix amt="25000"/>
          </a:blip>
          <a:srcRect/>
          <a:stretch>
            <a:fillRect/>
          </a:stretch>
        </p:blipFill>
        <p:spPr>
          <a:xfrm rot="-1644077">
            <a:off x="16162301" y="-1063836"/>
            <a:ext cx="5468057" cy="610803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5289766" y="3266511"/>
            <a:ext cx="6219145" cy="3337158"/>
            <a:chOff x="0" y="0"/>
            <a:chExt cx="8292193" cy="4449544"/>
          </a:xfrm>
        </p:grpSpPr>
        <p:sp>
          <p:nvSpPr>
            <p:cNvPr id="3" name="TextBox 3"/>
            <p:cNvSpPr txBox="1"/>
            <p:nvPr/>
          </p:nvSpPr>
          <p:spPr>
            <a:xfrm>
              <a:off x="0" y="1975373"/>
              <a:ext cx="8292193" cy="247417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61340" lvl="1" indent="-280670" algn="l">
                <a:lnSpc>
                  <a:spcPts val="3640"/>
                </a:lnSpc>
                <a:buFont typeface="Arial" panose="020B0604020202020204"/>
                <a:buChar char="•"/>
              </a:pPr>
              <a:r>
                <a:rPr lang="en-US" sz="2600">
                  <a:solidFill>
                    <a:srgbClr val="2B2B2B"/>
                  </a:solidFill>
                  <a:latin typeface="Agrandir" panose="00000500000000000000"/>
                  <a:ea typeface="Agrandir" panose="00000500000000000000"/>
                  <a:cs typeface="Agrandir" panose="00000500000000000000"/>
                  <a:sym typeface="Agrandir" panose="00000500000000000000"/>
                </a:rPr>
                <a:t>Set wellness goals</a:t>
              </a:r>
              <a:endParaRPr lang="en-US" sz="2600">
                <a:solidFill>
                  <a:srgbClr val="2B2B2B"/>
                </a:solidFill>
                <a:latin typeface="Agrandir" panose="00000500000000000000"/>
                <a:ea typeface="Agrandir" panose="00000500000000000000"/>
                <a:cs typeface="Agrandir" panose="00000500000000000000"/>
                <a:sym typeface="Agrandir" panose="00000500000000000000"/>
              </a:endParaRPr>
            </a:p>
            <a:p>
              <a:pPr marL="561340" lvl="1" indent="-280670" algn="l">
                <a:lnSpc>
                  <a:spcPts val="3640"/>
                </a:lnSpc>
                <a:buFont typeface="Arial" panose="020B0604020202020204"/>
                <a:buChar char="•"/>
              </a:pPr>
              <a:r>
                <a:rPr lang="en-US" sz="2600">
                  <a:solidFill>
                    <a:srgbClr val="2B2B2B"/>
                  </a:solidFill>
                  <a:latin typeface="Agrandir" panose="00000500000000000000"/>
                  <a:ea typeface="Agrandir" panose="00000500000000000000"/>
                  <a:cs typeface="Agrandir" panose="00000500000000000000"/>
                  <a:sym typeface="Agrandir" panose="00000500000000000000"/>
                </a:rPr>
                <a:t>Track progress via wearables</a:t>
              </a:r>
              <a:endParaRPr lang="en-US" sz="2600">
                <a:solidFill>
                  <a:srgbClr val="2B2B2B"/>
                </a:solidFill>
                <a:latin typeface="Agrandir" panose="00000500000000000000"/>
                <a:ea typeface="Agrandir" panose="00000500000000000000"/>
                <a:cs typeface="Agrandir" panose="00000500000000000000"/>
                <a:sym typeface="Agrandir" panose="00000500000000000000"/>
              </a:endParaRPr>
            </a:p>
            <a:p>
              <a:pPr marL="561340" lvl="1" indent="-280670" algn="l">
                <a:lnSpc>
                  <a:spcPts val="3640"/>
                </a:lnSpc>
                <a:buFont typeface="Arial" panose="020B0604020202020204"/>
                <a:buChar char="•"/>
              </a:pPr>
              <a:r>
                <a:rPr lang="en-US" sz="2600">
                  <a:solidFill>
                    <a:srgbClr val="2B2B2B"/>
                  </a:solidFill>
                  <a:latin typeface="Agrandir" panose="00000500000000000000"/>
                  <a:ea typeface="Agrandir" panose="00000500000000000000"/>
                  <a:cs typeface="Agrandir" panose="00000500000000000000"/>
                  <a:sym typeface="Agrandir" panose="00000500000000000000"/>
                </a:rPr>
                <a:t>Engage in team challenges</a:t>
              </a:r>
              <a:endParaRPr lang="en-US" sz="2600">
                <a:solidFill>
                  <a:srgbClr val="2B2B2B"/>
                </a:solidFill>
                <a:latin typeface="Agrandir" panose="00000500000000000000"/>
                <a:ea typeface="Agrandir" panose="00000500000000000000"/>
                <a:cs typeface="Agrandir" panose="00000500000000000000"/>
                <a:sym typeface="Agrandir" panose="00000500000000000000"/>
              </a:endParaRPr>
            </a:p>
            <a:p>
              <a:pPr marL="0" lvl="0" indent="0" algn="l">
                <a:lnSpc>
                  <a:spcPts val="3640"/>
                </a:lnSpc>
              </a:pPr>
              <a:r>
                <a:rPr lang="en-US" sz="2600" u="none">
                  <a:solidFill>
                    <a:srgbClr val="2B2B2B"/>
                  </a:solidFill>
                  <a:latin typeface="Agrandir" panose="00000500000000000000"/>
                  <a:ea typeface="Agrandir" panose="00000500000000000000"/>
                  <a:cs typeface="Agrandir" panose="00000500000000000000"/>
                  <a:sym typeface="Agrandir" panose="00000500000000000000"/>
                </a:rPr>
                <a:t>.</a:t>
              </a:r>
              <a:endParaRPr lang="en-US" sz="2600" u="none">
                <a:solidFill>
                  <a:srgbClr val="2B2B2B"/>
                </a:solidFill>
                <a:latin typeface="Agrandir" panose="00000500000000000000"/>
                <a:ea typeface="Agrandir" panose="00000500000000000000"/>
                <a:cs typeface="Agrandir" panose="00000500000000000000"/>
                <a:sym typeface="Agrandir" panose="00000500000000000000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190500"/>
              <a:ext cx="8292193" cy="16002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8400"/>
                </a:lnSpc>
                <a:spcBef>
                  <a:spcPct val="0"/>
                </a:spcBef>
              </a:pPr>
              <a:r>
                <a:rPr lang="en-US" sz="7000">
                  <a:solidFill>
                    <a:srgbClr val="2B2B2B"/>
                  </a:solidFill>
                  <a:latin typeface="Agrandir" panose="00000500000000000000"/>
                  <a:ea typeface="Agrandir" panose="00000500000000000000"/>
                  <a:cs typeface="Agrandir" panose="00000500000000000000"/>
                  <a:sym typeface="Agrandir" panose="00000500000000000000"/>
                </a:rPr>
                <a:t>IDEA</a:t>
              </a:r>
              <a:endParaRPr lang="en-US" sz="7000">
                <a:solidFill>
                  <a:srgbClr val="2B2B2B"/>
                </a:solidFill>
                <a:latin typeface="Agrandir" panose="00000500000000000000"/>
                <a:ea typeface="Agrandir" panose="00000500000000000000"/>
                <a:cs typeface="Agrandir" panose="00000500000000000000"/>
                <a:sym typeface="Agrandir" panose="00000500000000000000"/>
              </a:endParaRPr>
            </a:p>
          </p:txBody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1">
            <a:alphaModFix amt="50000"/>
          </a:blip>
          <a:srcRect/>
          <a:stretch>
            <a:fillRect/>
          </a:stretch>
        </p:blipFill>
        <p:spPr>
          <a:xfrm>
            <a:off x="-2868523" y="2438918"/>
            <a:ext cx="10541077" cy="10522453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-3463659" y="-599139"/>
            <a:ext cx="5865675" cy="523105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EF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793849" y="3524590"/>
            <a:ext cx="3661943" cy="3038634"/>
          </a:xfrm>
          <a:custGeom>
            <a:avLst/>
            <a:gdLst/>
            <a:ahLst/>
            <a:cxnLst/>
            <a:rect l="l" t="t" r="r" b="b"/>
            <a:pathLst>
              <a:path w="3661943" h="3038634">
                <a:moveTo>
                  <a:pt x="0" y="0"/>
                </a:moveTo>
                <a:lnTo>
                  <a:pt x="3661943" y="0"/>
                </a:lnTo>
                <a:lnTo>
                  <a:pt x="3661943" y="3038634"/>
                </a:lnTo>
                <a:lnTo>
                  <a:pt x="0" y="3038634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930182" y="3624183"/>
            <a:ext cx="4546721" cy="2939041"/>
          </a:xfrm>
          <a:custGeom>
            <a:avLst/>
            <a:gdLst/>
            <a:ahLst/>
            <a:cxnLst/>
            <a:rect l="l" t="t" r="r" b="b"/>
            <a:pathLst>
              <a:path w="4546721" h="2939041">
                <a:moveTo>
                  <a:pt x="0" y="0"/>
                </a:moveTo>
                <a:lnTo>
                  <a:pt x="4546721" y="0"/>
                </a:lnTo>
                <a:lnTo>
                  <a:pt x="4546721" y="2939041"/>
                </a:lnTo>
                <a:lnTo>
                  <a:pt x="0" y="29390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2174718" y="7092270"/>
            <a:ext cx="4057650" cy="20339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>
                <a:solidFill>
                  <a:srgbClr val="2B2B2B"/>
                </a:solidFill>
                <a:latin typeface="Agrandir" panose="00000500000000000000"/>
                <a:ea typeface="Agrandir" panose="00000500000000000000"/>
                <a:cs typeface="Agrandir" panose="00000500000000000000"/>
                <a:sym typeface="Agrandir" panose="00000500000000000000"/>
              </a:rPr>
              <a:t>Nutrition</a:t>
            </a:r>
            <a:endParaRPr lang="en-US" sz="2800">
              <a:solidFill>
                <a:srgbClr val="2B2B2B"/>
              </a:solidFill>
              <a:latin typeface="Agrandir" panose="00000500000000000000"/>
              <a:ea typeface="Agrandir" panose="00000500000000000000"/>
              <a:cs typeface="Agrandir" panose="00000500000000000000"/>
              <a:sym typeface="Agrandir" panose="00000500000000000000"/>
            </a:endParaRPr>
          </a:p>
          <a:p>
            <a:pPr algn="ctr">
              <a:lnSpc>
                <a:spcPts val="3920"/>
              </a:lnSpc>
            </a:pPr>
            <a:r>
              <a:rPr lang="en-US" sz="2800">
                <a:solidFill>
                  <a:srgbClr val="2B2B2B"/>
                </a:solidFill>
                <a:latin typeface="Agrandir" panose="00000500000000000000"/>
                <a:ea typeface="Agrandir" panose="00000500000000000000"/>
                <a:cs typeface="Agrandir" panose="00000500000000000000"/>
                <a:sym typeface="Agrandir" panose="00000500000000000000"/>
              </a:rPr>
              <a:t>Fuels energy, improves mood and focus</a:t>
            </a:r>
            <a:endParaRPr lang="en-US" sz="2800">
              <a:solidFill>
                <a:srgbClr val="2B2B2B"/>
              </a:solidFill>
              <a:latin typeface="Agrandir" panose="00000500000000000000"/>
              <a:ea typeface="Agrandir" panose="00000500000000000000"/>
              <a:cs typeface="Agrandir" panose="00000500000000000000"/>
              <a:sym typeface="Agrandir" panose="00000500000000000000"/>
            </a:endParaRPr>
          </a:p>
          <a:p>
            <a:pPr marL="0" lvl="0" indent="0" algn="ctr">
              <a:lnSpc>
                <a:spcPts val="3920"/>
              </a:lnSpc>
              <a:spcBef>
                <a:spcPct val="0"/>
              </a:spcBef>
            </a:pPr>
          </a:p>
        </p:txBody>
      </p:sp>
      <p:sp>
        <p:nvSpPr>
          <p:cNvPr id="5" name="TextBox 5"/>
          <p:cNvSpPr txBox="1"/>
          <p:nvPr/>
        </p:nvSpPr>
        <p:spPr>
          <a:xfrm>
            <a:off x="1930182" y="1402221"/>
            <a:ext cx="14427636" cy="1247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400"/>
              </a:lnSpc>
              <a:spcBef>
                <a:spcPct val="0"/>
              </a:spcBef>
            </a:pPr>
            <a:r>
              <a:rPr lang="en-US" sz="7000">
                <a:solidFill>
                  <a:srgbClr val="2B2B2B"/>
                </a:solidFill>
                <a:latin typeface="Agrandir" panose="00000500000000000000"/>
                <a:ea typeface="Agrandir" panose="00000500000000000000"/>
                <a:cs typeface="Agrandir" panose="00000500000000000000"/>
                <a:sym typeface="Agrandir" panose="00000500000000000000"/>
              </a:rPr>
              <a:t>OUR OVERVIEW</a:t>
            </a:r>
            <a:endParaRPr lang="en-US" sz="7000">
              <a:solidFill>
                <a:srgbClr val="2B2B2B"/>
              </a:solidFill>
              <a:latin typeface="Agrandir" panose="00000500000000000000"/>
              <a:ea typeface="Agrandir" panose="00000500000000000000"/>
              <a:cs typeface="Agrandir" panose="00000500000000000000"/>
              <a:sym typeface="Agrandir" panose="00000500000000000000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369169" y="6808324"/>
            <a:ext cx="6890131" cy="20339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0"/>
              </a:lnSpc>
              <a:spcBef>
                <a:spcPct val="0"/>
              </a:spcBef>
            </a:pPr>
            <a:r>
              <a:rPr lang="en-US" sz="2800">
                <a:solidFill>
                  <a:srgbClr val="2B2B2B"/>
                </a:solidFill>
                <a:latin typeface="Agrandir" panose="00000500000000000000"/>
                <a:ea typeface="Agrandir" panose="00000500000000000000"/>
                <a:cs typeface="Agrandir" panose="00000500000000000000"/>
                <a:sym typeface="Agrandir" panose="00000500000000000000"/>
              </a:rPr>
              <a:t>Employees who stay active are healthier, happier, and more productive. Even simple walking challenges can make a big difference.</a:t>
            </a:r>
            <a:endParaRPr lang="en-US" sz="2800">
              <a:solidFill>
                <a:srgbClr val="2B2B2B"/>
              </a:solidFill>
              <a:latin typeface="Agrandir" panose="00000500000000000000"/>
              <a:ea typeface="Agrandir" panose="00000500000000000000"/>
              <a:cs typeface="Agrandir" panose="00000500000000000000"/>
              <a:sym typeface="Agrandir" panose="0000050000000000000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921370" y="991777"/>
            <a:ext cx="337930" cy="337930"/>
          </a:xfrm>
          <a:custGeom>
            <a:avLst/>
            <a:gdLst/>
            <a:ahLst/>
            <a:cxnLst/>
            <a:rect l="l" t="t" r="r" b="b"/>
            <a:pathLst>
              <a:path w="337930" h="337930">
                <a:moveTo>
                  <a:pt x="0" y="0"/>
                </a:moveTo>
                <a:lnTo>
                  <a:pt x="337930" y="0"/>
                </a:lnTo>
                <a:lnTo>
                  <a:pt x="337930" y="337930"/>
                </a:lnTo>
                <a:lnTo>
                  <a:pt x="0" y="337930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9914" y="2062953"/>
            <a:ext cx="8666009" cy="7256003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799449" y="3626993"/>
            <a:ext cx="7413171" cy="17570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580"/>
              </a:lnSpc>
            </a:pPr>
            <a:r>
              <a:rPr lang="en-US" sz="4700">
                <a:solidFill>
                  <a:srgbClr val="2B2B2B"/>
                </a:solidFill>
                <a:latin typeface="Agrandir" panose="00000500000000000000"/>
                <a:ea typeface="Agrandir" panose="00000500000000000000"/>
                <a:cs typeface="Agrandir" panose="00000500000000000000"/>
                <a:sym typeface="Agrandir" panose="00000500000000000000"/>
              </a:rPr>
              <a:t>EMPLOYEES WELLNESS TRACKING</a:t>
            </a:r>
            <a:endParaRPr lang="en-US" sz="4700">
              <a:solidFill>
                <a:srgbClr val="2B2B2B"/>
              </a:solidFill>
              <a:latin typeface="Agrandir" panose="00000500000000000000"/>
              <a:ea typeface="Agrandir" panose="00000500000000000000"/>
              <a:cs typeface="Agrandir" panose="00000500000000000000"/>
              <a:sym typeface="Agrandir" panose="0000050000000000000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E4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589685" y="4751447"/>
            <a:ext cx="7144640" cy="30245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20" lvl="1" indent="-302260" algn="l">
              <a:lnSpc>
                <a:spcPts val="3920"/>
              </a:lnSpc>
              <a:buFont typeface="Arial" panose="020B0604020202020204"/>
              <a:buChar char="•"/>
            </a:pPr>
            <a:r>
              <a:rPr lang="en-US" sz="2800">
                <a:solidFill>
                  <a:srgbClr val="2B2B2B"/>
                </a:solidFill>
                <a:latin typeface="Agrandir" panose="00000500000000000000"/>
                <a:ea typeface="Agrandir" panose="00000500000000000000"/>
                <a:cs typeface="Agrandir" panose="00000500000000000000"/>
                <a:sym typeface="Agrandir" panose="00000500000000000000"/>
              </a:rPr>
              <a:t>In the future, we aim to integrate real fitness and health APIs to provide live tracking. </a:t>
            </a:r>
            <a:endParaRPr lang="en-US" sz="2800">
              <a:solidFill>
                <a:srgbClr val="2B2B2B"/>
              </a:solidFill>
              <a:latin typeface="Agrandir" panose="00000500000000000000"/>
              <a:ea typeface="Agrandir" panose="00000500000000000000"/>
              <a:cs typeface="Agrandir" panose="00000500000000000000"/>
              <a:sym typeface="Agrandir" panose="00000500000000000000"/>
            </a:endParaRPr>
          </a:p>
          <a:p>
            <a:pPr marL="604520" lvl="1" indent="-302260" algn="l">
              <a:lnSpc>
                <a:spcPts val="3920"/>
              </a:lnSpc>
              <a:buFont typeface="Arial" panose="020B0604020202020204"/>
              <a:buChar char="•"/>
            </a:pPr>
            <a:r>
              <a:rPr lang="en-US" sz="2800">
                <a:solidFill>
                  <a:srgbClr val="2B2B2B"/>
                </a:solidFill>
                <a:latin typeface="Agrandir" panose="00000500000000000000"/>
                <a:ea typeface="Agrandir" panose="00000500000000000000"/>
                <a:cs typeface="Agrandir" panose="00000500000000000000"/>
                <a:sym typeface="Agrandir" panose="00000500000000000000"/>
              </a:rPr>
              <a:t> We’ll add personal goal-setting, gamify the experience with rewards, and even launch a mobile app.</a:t>
            </a:r>
            <a:endParaRPr lang="en-US" sz="2800">
              <a:solidFill>
                <a:srgbClr val="2B2B2B"/>
              </a:solidFill>
              <a:latin typeface="Agrandir" panose="00000500000000000000"/>
              <a:ea typeface="Agrandir" panose="00000500000000000000"/>
              <a:cs typeface="Agrandir" panose="00000500000000000000"/>
              <a:sym typeface="Agrandir" panose="00000500000000000000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437584" y="2667234"/>
            <a:ext cx="4950638" cy="3195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1">
                <a:solidFill>
                  <a:srgbClr val="2B2B2B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FUTURE PLAN</a:t>
            </a:r>
            <a:endParaRPr lang="en-US" sz="9200" b="1">
              <a:solidFill>
                <a:srgbClr val="2B2B2B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1025</Words>
  <Application>WPS Presentation</Application>
  <PresentationFormat>On-screen Show (4:3)</PresentationFormat>
  <Paragraphs>62</Paragraphs>
  <Slides>12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24" baseType="lpstr">
      <vt:lpstr>Arial</vt:lpstr>
      <vt:lpstr>SimSun</vt:lpstr>
      <vt:lpstr>Wingdings</vt:lpstr>
      <vt:lpstr>Agrandir</vt:lpstr>
      <vt:lpstr>Agrandir Bold</vt:lpstr>
      <vt:lpstr>Canva Sans</vt:lpstr>
      <vt:lpstr>Arial</vt:lpstr>
      <vt:lpstr>Canva Sans Bold</vt:lpstr>
      <vt:lpstr>Microsoft YaHei</vt:lpstr>
      <vt:lpstr>Arial Unicode MS</vt:lpstr>
      <vt:lpstr>Calibri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Copy of corporate wellness</dc:title>
  <dc:creator/>
  <cp:lastModifiedBy>Manne saveri</cp:lastModifiedBy>
  <cp:revision>2</cp:revision>
  <dcterms:created xsi:type="dcterms:W3CDTF">2006-08-16T00:00:00Z</dcterms:created>
  <dcterms:modified xsi:type="dcterms:W3CDTF">2025-08-28T12:36:03Z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194166C5B71D42FF89175D497DE9E9EA_13</vt:lpwstr>
  </property>
  <property fmtid="{D5CDD505-2E9C-101B-9397-08002B2CF9AE}" pid="3" name="KSOProductBuildVer">
    <vt:lpwstr>1033-12.2.0.21931</vt:lpwstr>
  </property>
</Properties>
</file>